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11" y="5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981075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9919335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34340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jpg"/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11" Type="http://schemas.openxmlformats.org/officeDocument/2006/relationships/image" Target="../media/image95.jpg"/><Relationship Id="rId5" Type="http://schemas.openxmlformats.org/officeDocument/2006/relationships/image" Target="../media/image89.jp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jpg"/><Relationship Id="rId2" Type="http://schemas.openxmlformats.org/officeDocument/2006/relationships/image" Target="../media/image19.png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215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pl-PL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Adam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pl-PL"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Gaszczyński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complex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900"/>
              </a:spcBef>
            </a:pPr>
            <a:endParaRPr sz="20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5"/>
              </a:spcBef>
            </a:pP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per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export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Data</a:t>
            </a:r>
            <a:r>
              <a:rPr spc="-229" dirty="0"/>
              <a:t> </a:t>
            </a:r>
            <a:r>
              <a:rPr spc="-100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spc="-40" dirty="0"/>
              <a:t>Data</a:t>
            </a:r>
            <a:r>
              <a:rPr spc="20" dirty="0"/>
              <a:t> </a:t>
            </a:r>
            <a:r>
              <a:rPr spc="-60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015" cy="38987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1760">
              <a:lnSpc>
                <a:spcPts val="1900"/>
              </a:lnSpc>
              <a:spcBef>
                <a:spcPts val="38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first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started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scatter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between:</a:t>
            </a:r>
            <a:endParaRPr sz="1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dirty="0">
                <a:latin typeface="Calibri"/>
                <a:cs typeface="Calibri"/>
              </a:rPr>
              <a:t>Payload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35"/>
              </a:spcBef>
            </a:pPr>
            <a:endParaRPr sz="18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0" dirty="0">
                <a:latin typeface="Calibri"/>
                <a:cs typeface="Calibri"/>
              </a:rPr>
              <a:t>Scatter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other. </a:t>
            </a:r>
            <a:r>
              <a:rPr sz="1800" dirty="0">
                <a:latin typeface="Calibri"/>
                <a:cs typeface="Calibri"/>
              </a:rPr>
              <a:t>Once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pattern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determined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graphs.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It’s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easy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factors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11</a:t>
            </a:fld>
            <a:endParaRPr spc="4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spc="-40" dirty="0"/>
              <a:t>Data</a:t>
            </a:r>
            <a:r>
              <a:rPr spc="20" dirty="0"/>
              <a:t> </a:t>
            </a:r>
            <a:r>
              <a:rPr spc="-60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367882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715" algn="just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latin typeface="Calibri"/>
                <a:cs typeface="Calibri"/>
              </a:rPr>
              <a:t>Once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hint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relationships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scatter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plot.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visualization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tools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4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bar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line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further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dirty="0">
                <a:latin typeface="Calibri"/>
                <a:cs typeface="Calibri"/>
              </a:rPr>
              <a:t>Bar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graphs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9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easiest</a:t>
            </a:r>
            <a:r>
              <a:rPr sz="1800" spc="19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way</a:t>
            </a:r>
            <a:r>
              <a:rPr sz="1800" spc="1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9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interpret</a:t>
            </a:r>
            <a:r>
              <a:rPr sz="1800" spc="190" dirty="0">
                <a:latin typeface="Calibri"/>
                <a:cs typeface="Calibri"/>
              </a:rPr>
              <a:t> 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relationship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attributes.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case,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bar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4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determine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4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4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probability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715" algn="just">
              <a:lnSpc>
                <a:spcPct val="90000"/>
              </a:lnSpc>
              <a:spcBef>
                <a:spcPts val="1055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line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graph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pattern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attribute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4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case,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yearly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dirty="0">
                <a:latin typeface="Calibri"/>
                <a:cs typeface="Calibri"/>
              </a:rPr>
              <a:t>We</a:t>
            </a:r>
            <a:r>
              <a:rPr sz="1800" spc="10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Feature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Engineering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5" dirty="0">
                <a:latin typeface="Calibri"/>
                <a:cs typeface="Calibri"/>
              </a:rPr>
              <a:t>  </a:t>
            </a:r>
            <a:r>
              <a:rPr sz="1800" spc="-10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prediction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5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future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module</a:t>
            </a:r>
            <a:r>
              <a:rPr sz="1800" spc="15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created</a:t>
            </a:r>
            <a:r>
              <a:rPr sz="1800" spc="15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45" dirty="0">
                <a:latin typeface="Calibri"/>
                <a:cs typeface="Calibri"/>
              </a:rPr>
              <a:t> 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dirty="0">
                <a:latin typeface="Calibri"/>
                <a:cs typeface="Calibri"/>
              </a:rPr>
              <a:t>variables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8" y="1333500"/>
            <a:ext cx="10138410" cy="46462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17335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>
              <a:latin typeface="Microsoft Sans Serif"/>
              <a:cs typeface="Microsoft Sans Serif"/>
            </a:endParaRPr>
          </a:p>
          <a:p>
            <a:pPr marL="165100" marR="5080" indent="-152400">
              <a:lnSpc>
                <a:spcPct val="100000"/>
              </a:lnSpc>
              <a:buChar char="-"/>
              <a:tabLst>
                <a:tab pos="165100" algn="l"/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Listing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>
              <a:latin typeface="Microsoft Sans Serif"/>
              <a:cs typeface="Microsoft Sans Serif"/>
            </a:endParaRPr>
          </a:p>
          <a:p>
            <a:pPr marL="173355" indent="-160655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>
              <a:latin typeface="Microsoft Sans Serif"/>
              <a:cs typeface="Microsoft Sans Serif"/>
            </a:endParaRPr>
          </a:p>
          <a:p>
            <a:pPr marL="165100" marR="232410" indent="-152400">
              <a:lnSpc>
                <a:spcPct val="100000"/>
              </a:lnSpc>
              <a:buChar char="-"/>
              <a:tabLst>
                <a:tab pos="165100" algn="l"/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Listing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  <a:p>
            <a:pPr marL="165100" marR="885825" indent="-152400">
              <a:lnSpc>
                <a:spcPct val="100000"/>
              </a:lnSpc>
              <a:buChar char="-"/>
              <a:tabLst>
                <a:tab pos="165100" algn="l"/>
                <a:tab pos="17335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EDA</a:t>
            </a:r>
            <a:r>
              <a:rPr spc="125" dirty="0"/>
              <a:t> </a:t>
            </a:r>
            <a:r>
              <a:rPr dirty="0"/>
              <a:t>with</a:t>
            </a:r>
            <a:r>
              <a:rPr spc="125" dirty="0"/>
              <a:t> </a:t>
            </a:r>
            <a:r>
              <a:rPr spc="-360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20875"/>
            <a:ext cx="10357485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dirty="0">
                <a:latin typeface="Calibri"/>
                <a:cs typeface="Calibri"/>
              </a:rPr>
              <a:t>To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visualize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interactive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map.</a:t>
            </a:r>
            <a:r>
              <a:rPr sz="2200" spc="1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took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latitude</a:t>
            </a:r>
            <a:r>
              <a:rPr sz="2200" spc="1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1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longitude </a:t>
            </a:r>
            <a:r>
              <a:rPr sz="2200" dirty="0">
                <a:latin typeface="Calibri"/>
                <a:cs typeface="Calibri"/>
              </a:rPr>
              <a:t>coordinates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at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added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circle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marker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around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label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name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75"/>
              </a:spcBef>
            </a:pP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2200" dirty="0">
                <a:latin typeface="Calibri"/>
                <a:cs typeface="Calibri"/>
              </a:rPr>
              <a:t>We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then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assigned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dataframe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classes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with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40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markers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sz="220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spcBef>
                <a:spcPts val="5"/>
              </a:spcBef>
              <a:tabLst>
                <a:tab pos="1219200" algn="l"/>
              </a:tabLst>
            </a:pPr>
            <a:r>
              <a:rPr sz="2200" dirty="0">
                <a:latin typeface="Calibri"/>
                <a:cs typeface="Calibri"/>
              </a:rPr>
              <a:t>We</a:t>
            </a:r>
            <a:r>
              <a:rPr sz="2200" spc="19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then</a:t>
            </a:r>
            <a:r>
              <a:rPr sz="2200" dirty="0">
                <a:latin typeface="Calibri"/>
                <a:cs typeface="Calibri"/>
              </a:rPr>
              <a:t>	used</a:t>
            </a:r>
            <a:r>
              <a:rPr sz="2200" spc="2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Haversine’s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formula</a:t>
            </a:r>
            <a:r>
              <a:rPr sz="2200" spc="2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calculated</a:t>
            </a:r>
            <a:r>
              <a:rPr sz="2200" spc="2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distance</a:t>
            </a:r>
            <a:r>
              <a:rPr sz="2200" spc="229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2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23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various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landmark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answer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questions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How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close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highways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5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How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close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launch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nearby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07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spc="-10" dirty="0"/>
              <a:t>an</a:t>
            </a:r>
            <a:r>
              <a:rPr spc="-105" dirty="0"/>
              <a:t> </a:t>
            </a:r>
            <a:r>
              <a:rPr spc="-75" dirty="0"/>
              <a:t>Interactive</a:t>
            </a:r>
            <a:r>
              <a:rPr spc="-105" dirty="0"/>
              <a:t> </a:t>
            </a:r>
            <a:r>
              <a:rPr spc="-40" dirty="0"/>
              <a:t>Map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3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860" algn="l"/>
              </a:tabLst>
            </a:pPr>
            <a:r>
              <a:rPr spc="-85" dirty="0"/>
              <a:t>We</a:t>
            </a:r>
            <a:r>
              <a:rPr spc="195" dirty="0"/>
              <a:t> </a:t>
            </a:r>
            <a:r>
              <a:rPr dirty="0"/>
              <a:t>built</a:t>
            </a:r>
            <a:r>
              <a:rPr spc="195" dirty="0"/>
              <a:t> </a:t>
            </a:r>
            <a:r>
              <a:rPr dirty="0"/>
              <a:t>an</a:t>
            </a:r>
            <a:r>
              <a:rPr spc="185" dirty="0"/>
              <a:t> </a:t>
            </a:r>
            <a:r>
              <a:rPr spc="-20" dirty="0"/>
              <a:t>interactive</a:t>
            </a:r>
            <a:r>
              <a:rPr spc="200" dirty="0"/>
              <a:t> </a:t>
            </a:r>
            <a:r>
              <a:rPr spc="-30" dirty="0"/>
              <a:t>dashboard</a:t>
            </a:r>
            <a:r>
              <a:rPr spc="195" dirty="0"/>
              <a:t> </a:t>
            </a:r>
            <a:r>
              <a:rPr dirty="0"/>
              <a:t>with</a:t>
            </a:r>
            <a:r>
              <a:rPr spc="185" dirty="0"/>
              <a:t> </a:t>
            </a:r>
            <a:r>
              <a:rPr dirty="0"/>
              <a:t>Plotly</a:t>
            </a:r>
            <a:r>
              <a:rPr spc="200" dirty="0"/>
              <a:t> </a:t>
            </a:r>
            <a:r>
              <a:rPr spc="-10" dirty="0"/>
              <a:t>dash</a:t>
            </a:r>
            <a:r>
              <a:rPr spc="195" dirty="0"/>
              <a:t> </a:t>
            </a:r>
            <a:r>
              <a:rPr dirty="0"/>
              <a:t>which</a:t>
            </a:r>
            <a:r>
              <a:rPr spc="185" dirty="0"/>
              <a:t> </a:t>
            </a:r>
            <a:r>
              <a:rPr dirty="0"/>
              <a:t>allowing</a:t>
            </a:r>
            <a:r>
              <a:rPr spc="195" dirty="0"/>
              <a:t> </a:t>
            </a:r>
            <a:r>
              <a:rPr dirty="0"/>
              <a:t>the</a:t>
            </a:r>
            <a:r>
              <a:rPr spc="195" dirty="0"/>
              <a:t> </a:t>
            </a:r>
            <a:r>
              <a:rPr dirty="0"/>
              <a:t>user</a:t>
            </a:r>
            <a:r>
              <a:rPr spc="200" dirty="0"/>
              <a:t> </a:t>
            </a:r>
            <a:r>
              <a:rPr dirty="0"/>
              <a:t>to</a:t>
            </a:r>
            <a:r>
              <a:rPr spc="190" dirty="0"/>
              <a:t> </a:t>
            </a:r>
            <a:r>
              <a:rPr spc="-20" dirty="0"/>
              <a:t>play around</a:t>
            </a:r>
            <a:r>
              <a:rPr spc="-5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spc="-90" dirty="0"/>
              <a:t>as</a:t>
            </a:r>
            <a:r>
              <a:rPr spc="-50" dirty="0"/>
              <a:t> </a:t>
            </a:r>
            <a:r>
              <a:rPr dirty="0"/>
              <a:t>they</a:t>
            </a:r>
            <a:r>
              <a:rPr spc="-45" dirty="0"/>
              <a:t> </a:t>
            </a:r>
            <a:r>
              <a:rPr spc="-10" dirty="0"/>
              <a:t>need.</a:t>
            </a:r>
          </a:p>
          <a:p>
            <a:pPr marL="276225" indent="-227965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</a:tabLst>
            </a:pPr>
            <a:r>
              <a:rPr spc="-250" dirty="0"/>
              <a:t>We</a:t>
            </a:r>
            <a:r>
              <a:rPr spc="75" dirty="0"/>
              <a:t> </a:t>
            </a:r>
            <a:r>
              <a:rPr dirty="0"/>
              <a:t>plotted</a:t>
            </a:r>
            <a:r>
              <a:rPr spc="-114" dirty="0"/>
              <a:t> </a:t>
            </a:r>
            <a:r>
              <a:rPr dirty="0"/>
              <a:t>pie</a:t>
            </a:r>
            <a:r>
              <a:rPr spc="-20" dirty="0"/>
              <a:t> </a:t>
            </a:r>
            <a:r>
              <a:rPr spc="-10" dirty="0"/>
              <a:t>charts</a:t>
            </a:r>
            <a:r>
              <a:rPr spc="-20" dirty="0"/>
              <a:t> </a:t>
            </a:r>
            <a:r>
              <a:rPr spc="-25" dirty="0"/>
              <a:t>showing</a:t>
            </a:r>
            <a:r>
              <a:rPr spc="-2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total</a:t>
            </a:r>
            <a:r>
              <a:rPr spc="-20" dirty="0"/>
              <a:t> </a:t>
            </a:r>
            <a:r>
              <a:rPr spc="-85" dirty="0"/>
              <a:t>launches</a:t>
            </a:r>
            <a:r>
              <a:rPr spc="-20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certain</a:t>
            </a:r>
            <a:r>
              <a:rPr spc="-20" dirty="0"/>
              <a:t> </a:t>
            </a:r>
            <a:r>
              <a:rPr spc="-1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860" algn="l"/>
              </a:tabLst>
            </a:pPr>
            <a:r>
              <a:rPr spc="-90" dirty="0"/>
              <a:t>We</a:t>
            </a:r>
            <a:r>
              <a:rPr spc="180" dirty="0"/>
              <a:t> </a:t>
            </a:r>
            <a:r>
              <a:rPr dirty="0"/>
              <a:t>then</a:t>
            </a:r>
            <a:r>
              <a:rPr spc="185" dirty="0"/>
              <a:t> </a:t>
            </a:r>
            <a:r>
              <a:rPr dirty="0"/>
              <a:t>plotted</a:t>
            </a:r>
            <a:r>
              <a:rPr spc="185" dirty="0"/>
              <a:t> </a:t>
            </a:r>
            <a:r>
              <a:rPr spc="-10" dirty="0"/>
              <a:t>scatter</a:t>
            </a:r>
            <a:r>
              <a:rPr spc="185" dirty="0"/>
              <a:t> </a:t>
            </a:r>
            <a:r>
              <a:rPr dirty="0"/>
              <a:t>graph</a:t>
            </a:r>
            <a:r>
              <a:rPr spc="180" dirty="0"/>
              <a:t> </a:t>
            </a:r>
            <a:r>
              <a:rPr spc="-10" dirty="0"/>
              <a:t>showing</a:t>
            </a:r>
            <a:r>
              <a:rPr spc="185" dirty="0"/>
              <a:t> </a:t>
            </a:r>
            <a:r>
              <a:rPr dirty="0"/>
              <a:t>the</a:t>
            </a:r>
            <a:r>
              <a:rPr spc="185" dirty="0"/>
              <a:t> </a:t>
            </a:r>
            <a:r>
              <a:rPr spc="-10" dirty="0"/>
              <a:t>relationship</a:t>
            </a:r>
            <a:r>
              <a:rPr spc="185" dirty="0"/>
              <a:t> </a:t>
            </a:r>
            <a:r>
              <a:rPr dirty="0"/>
              <a:t>with</a:t>
            </a:r>
            <a:r>
              <a:rPr spc="180" dirty="0"/>
              <a:t> </a:t>
            </a:r>
            <a:r>
              <a:rPr spc="-45" dirty="0"/>
              <a:t>Outcome</a:t>
            </a:r>
            <a:r>
              <a:rPr spc="185" dirty="0"/>
              <a:t> </a:t>
            </a:r>
            <a:r>
              <a:rPr dirty="0"/>
              <a:t>and</a:t>
            </a:r>
            <a:r>
              <a:rPr spc="185" dirty="0"/>
              <a:t> </a:t>
            </a:r>
            <a:r>
              <a:rPr spc="-45" dirty="0"/>
              <a:t>Payload </a:t>
            </a:r>
            <a:r>
              <a:rPr spc="-120" dirty="0"/>
              <a:t>Mass</a:t>
            </a:r>
            <a:r>
              <a:rPr spc="-30" dirty="0"/>
              <a:t> </a:t>
            </a:r>
            <a:r>
              <a:rPr spc="-90" dirty="0"/>
              <a:t>(Kg)</a:t>
            </a:r>
            <a:r>
              <a:rPr spc="-5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spc="-20" dirty="0"/>
              <a:t>different</a:t>
            </a:r>
            <a:r>
              <a:rPr spc="-40" dirty="0"/>
              <a:t> </a:t>
            </a:r>
            <a:r>
              <a:rPr dirty="0"/>
              <a:t>booster</a:t>
            </a:r>
            <a:r>
              <a:rPr spc="-40" dirty="0"/>
              <a:t> </a:t>
            </a:r>
            <a:r>
              <a:rPr spc="-10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01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80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95" dirty="0"/>
              <a:t>Dashboard</a:t>
            </a:r>
            <a:r>
              <a:rPr spc="-2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dirty="0"/>
              <a:t>Plotly</a:t>
            </a:r>
            <a:r>
              <a:rPr spc="-25" dirty="0"/>
              <a:t> </a:t>
            </a:r>
            <a:r>
              <a:rPr spc="-8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dirty="0">
                <a:latin typeface="Calibri"/>
                <a:cs typeface="Calibri"/>
              </a:rPr>
              <a:t>Building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5730" marR="496570" indent="-11303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Load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dataset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into 	</a:t>
            </a:r>
            <a:r>
              <a:rPr sz="1500" dirty="0">
                <a:latin typeface="Calibri"/>
                <a:cs typeface="Calibri"/>
              </a:rPr>
              <a:t>NumPy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5730" marR="88265" indent="-11303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data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 	</a:t>
            </a:r>
            <a:r>
              <a:rPr sz="1500" dirty="0">
                <a:latin typeface="Calibri"/>
                <a:cs typeface="Calibri"/>
              </a:rPr>
              <a:t>then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split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into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training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 	</a:t>
            </a:r>
            <a:r>
              <a:rPr sz="1500" dirty="0">
                <a:latin typeface="Calibri"/>
                <a:cs typeface="Calibri"/>
              </a:rPr>
              <a:t>test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5730" marR="19685" indent="-11303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Decide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which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type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ML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to 	use</a:t>
            </a:r>
            <a:endParaRPr sz="1500">
              <a:latin typeface="Calibri"/>
              <a:cs typeface="Calibri"/>
            </a:endParaRPr>
          </a:p>
          <a:p>
            <a:pPr marL="125730" marR="5080" indent="-11303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set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parameters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 	</a:t>
            </a:r>
            <a:r>
              <a:rPr sz="1500" spc="-10" dirty="0">
                <a:latin typeface="Calibri"/>
                <a:cs typeface="Calibri"/>
              </a:rPr>
              <a:t>algorithms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GridSearchCV 	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fit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to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4890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Evaluating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5730" marR="5080" indent="-11303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Check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accuracy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each 	</a:t>
            </a:r>
            <a:r>
              <a:rPr sz="1500" spc="-10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5730" marR="7620" indent="-11303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Get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	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type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5730" indent="-113030">
              <a:lnSpc>
                <a:spcPct val="100000"/>
              </a:lnSpc>
              <a:spcBef>
                <a:spcPts val="85"/>
              </a:spcBef>
              <a:buChar char="•"/>
              <a:tabLst>
                <a:tab pos="125730" algn="l"/>
              </a:tabLst>
            </a:pPr>
            <a:r>
              <a:rPr sz="1500" dirty="0">
                <a:latin typeface="Calibri"/>
                <a:cs typeface="Calibri"/>
              </a:rPr>
              <a:t>plot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confusion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5095" marR="69215" indent="-11303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Use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Feature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Engineering 	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Algorithm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360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dirty="0">
                <a:latin typeface="Calibri"/>
                <a:cs typeface="Calibri"/>
              </a:rPr>
              <a:t>Find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Best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5730" marR="5080" indent="-11303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model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with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best 	</a:t>
            </a:r>
            <a:r>
              <a:rPr sz="1500" dirty="0">
                <a:latin typeface="Calibri"/>
                <a:cs typeface="Calibri"/>
              </a:rPr>
              <a:t>accuracy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score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will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the 	</a:t>
            </a:r>
            <a:r>
              <a:rPr sz="1500" dirty="0">
                <a:latin typeface="Calibri"/>
                <a:cs typeface="Calibri"/>
              </a:rPr>
              <a:t>best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performing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</a:t>
            </a:r>
            <a:r>
              <a:rPr spc="-135" dirty="0"/>
              <a:t> </a:t>
            </a:r>
            <a:r>
              <a:rPr spc="-105" dirty="0"/>
              <a:t>Analysis</a:t>
            </a:r>
            <a:r>
              <a:rPr spc="-130" dirty="0"/>
              <a:t> </a:t>
            </a:r>
            <a:r>
              <a:rPr spc="-105" dirty="0"/>
              <a:t>(Classification)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is: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analytics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17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8580">
              <a:lnSpc>
                <a:spcPct val="100000"/>
              </a:lnSpc>
              <a:spcBef>
                <a:spcPts val="1390"/>
              </a:spcBef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least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10" dirty="0"/>
              <a:t> </a:t>
            </a:r>
            <a:r>
              <a:rPr spc="-90" dirty="0"/>
              <a:t>Number</a:t>
            </a:r>
            <a:r>
              <a:rPr spc="-100" dirty="0"/>
              <a:t> </a:t>
            </a:r>
            <a:r>
              <a:rPr spc="-145" dirty="0"/>
              <a:t>vs.</a:t>
            </a:r>
            <a:r>
              <a:rPr spc="-105" dirty="0"/>
              <a:t> </a:t>
            </a:r>
            <a:r>
              <a:rPr spc="-125" dirty="0"/>
              <a:t>Launch</a:t>
            </a:r>
            <a:r>
              <a:rPr spc="-105" dirty="0"/>
              <a:t> </a:t>
            </a:r>
            <a:r>
              <a:rPr spc="-5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0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Payload</a:t>
            </a:r>
            <a:r>
              <a:rPr spc="-105" dirty="0"/>
              <a:t> </a:t>
            </a:r>
            <a:r>
              <a:rPr spc="-145" dirty="0"/>
              <a:t>vs.</a:t>
            </a:r>
            <a:r>
              <a:rPr spc="-105" dirty="0"/>
              <a:t> </a:t>
            </a:r>
            <a:r>
              <a:rPr spc="-125" dirty="0"/>
              <a:t>Launch</a:t>
            </a:r>
            <a:r>
              <a:rPr spc="-105" dirty="0"/>
              <a:t> </a:t>
            </a:r>
            <a:r>
              <a:rPr spc="-7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once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8160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figure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depicted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possibility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influences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100%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SSO,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HEO,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spc="-20" dirty="0">
                <a:latin typeface="Calibri"/>
                <a:cs typeface="Calibri"/>
              </a:rPr>
              <a:t>ES-</a:t>
            </a:r>
            <a:r>
              <a:rPr sz="1800" dirty="0">
                <a:latin typeface="Calibri"/>
                <a:cs typeface="Calibri"/>
              </a:rPr>
              <a:t>L1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produced </a:t>
            </a:r>
            <a:r>
              <a:rPr sz="1800" dirty="0">
                <a:latin typeface="Calibri"/>
                <a:cs typeface="Calibri"/>
              </a:rPr>
              <a:t>0%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6670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orbits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only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occurrence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GEO,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SO, </a:t>
            </a:r>
            <a:r>
              <a:rPr sz="1800" dirty="0">
                <a:latin typeface="Calibri"/>
                <a:cs typeface="Calibri"/>
              </a:rPr>
              <a:t>HEO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ES-</a:t>
            </a:r>
            <a:r>
              <a:rPr sz="1800" dirty="0">
                <a:latin typeface="Calibri"/>
                <a:cs typeface="Calibri"/>
              </a:rPr>
              <a:t>L1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this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see </a:t>
            </a:r>
            <a:r>
              <a:rPr sz="1800" spc="-10" dirty="0">
                <a:latin typeface="Calibri"/>
                <a:cs typeface="Calibri"/>
              </a:rPr>
              <a:t>pattern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before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draw </a:t>
            </a:r>
            <a:r>
              <a:rPr sz="1800" dirty="0">
                <a:latin typeface="Calibri"/>
                <a:cs typeface="Calibri"/>
              </a:rPr>
              <a:t>any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Success</a:t>
            </a:r>
            <a:r>
              <a:rPr spc="15" dirty="0"/>
              <a:t> </a:t>
            </a:r>
            <a:r>
              <a:rPr spc="-155" dirty="0"/>
              <a:t>Rate</a:t>
            </a:r>
            <a:r>
              <a:rPr dirty="0"/>
              <a:t> </a:t>
            </a:r>
            <a:r>
              <a:rPr spc="-145" dirty="0"/>
              <a:t>vs.</a:t>
            </a:r>
            <a:r>
              <a:rPr spc="15" dirty="0"/>
              <a:t> </a:t>
            </a:r>
            <a:r>
              <a:rPr dirty="0"/>
              <a:t>Orbit</a:t>
            </a:r>
            <a:r>
              <a:rPr spc="10" dirty="0"/>
              <a:t> </a:t>
            </a:r>
            <a:r>
              <a:rPr spc="-12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70" dirty="0"/>
              <a:t> </a:t>
            </a:r>
            <a:r>
              <a:rPr spc="-90" dirty="0"/>
              <a:t>Number</a:t>
            </a:r>
            <a:r>
              <a:rPr spc="-65" dirty="0"/>
              <a:t> </a:t>
            </a:r>
            <a:r>
              <a:rPr spc="-145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65" dirty="0"/>
              <a:t> </a:t>
            </a:r>
            <a:r>
              <a:rPr spc="-12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 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4210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P0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905">
              <a:lnSpc>
                <a:spcPct val="102200"/>
              </a:lnSpc>
              <a:spcBef>
                <a:spcPts val="1295"/>
              </a:spcBef>
            </a:pP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9690">
              <a:lnSpc>
                <a:spcPct val="99400"/>
              </a:lnSpc>
              <a:spcBef>
                <a:spcPts val="145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Meanwhile,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SO,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pattern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Payload</a:t>
            </a:r>
            <a:r>
              <a:rPr spc="-50" dirty="0"/>
              <a:t> </a:t>
            </a:r>
            <a:r>
              <a:rPr spc="-145" dirty="0"/>
              <a:t>vs.</a:t>
            </a:r>
            <a:r>
              <a:rPr spc="-5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45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094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spc="-20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</a:t>
            </a:r>
            <a:r>
              <a:rPr spc="-25" dirty="0"/>
              <a:t> </a:t>
            </a:r>
            <a:r>
              <a:rPr spc="-265" dirty="0"/>
              <a:t>Success</a:t>
            </a:r>
            <a:r>
              <a:rPr spc="20" dirty="0"/>
              <a:t> </a:t>
            </a:r>
            <a:r>
              <a:rPr spc="-170" dirty="0"/>
              <a:t>Yearly</a:t>
            </a:r>
            <a:r>
              <a:rPr dirty="0"/>
              <a:t> </a:t>
            </a:r>
            <a:r>
              <a:rPr spc="-12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6840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figures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clearly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depicted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increasing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until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5715" indent="-374015" algn="r">
              <a:lnSpc>
                <a:spcPct val="90300"/>
              </a:lnSpc>
              <a:spcBef>
                <a:spcPts val="955"/>
              </a:spcBef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trend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continue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onward.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steadily </a:t>
            </a:r>
            <a:r>
              <a:rPr sz="1800" dirty="0">
                <a:latin typeface="Calibri"/>
                <a:cs typeface="Calibri"/>
              </a:rPr>
              <a:t>increase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until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reaching </a:t>
            </a:r>
            <a:r>
              <a:rPr sz="1800" dirty="0">
                <a:latin typeface="Calibri"/>
                <a:cs typeface="Calibri"/>
              </a:rPr>
              <a:t>1/100%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740"/>
              </a:spcBef>
            </a:pPr>
            <a:r>
              <a:rPr sz="1800" spc="-5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54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used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key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word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3225" b="1" spc="-254" baseline="1291" dirty="0">
                <a:latin typeface="Arial"/>
                <a:cs typeface="Arial"/>
              </a:rPr>
              <a:t>DISTINCT</a:t>
            </a:r>
            <a:r>
              <a:rPr sz="3225" b="1" spc="37" baseline="1291" dirty="0">
                <a:latin typeface="Arial"/>
                <a:cs typeface="Arial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to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show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only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unique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launch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sites </a:t>
            </a:r>
            <a:r>
              <a:rPr sz="2200" dirty="0">
                <a:latin typeface="Microsoft Sans Serif"/>
                <a:cs typeface="Microsoft Sans Serif"/>
              </a:rPr>
              <a:t>from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SpaceX</a:t>
            </a:r>
            <a:r>
              <a:rPr sz="2200" spc="5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1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-7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-7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00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 </a:t>
            </a:r>
            <a:r>
              <a:rPr spc="-60" dirty="0"/>
              <a:t>Site</a:t>
            </a:r>
            <a:r>
              <a:rPr spc="-80" dirty="0"/>
              <a:t> </a:t>
            </a:r>
            <a:r>
              <a:rPr spc="-215" dirty="0"/>
              <a:t>Names</a:t>
            </a:r>
            <a:r>
              <a:rPr spc="-35" dirty="0"/>
              <a:t> </a:t>
            </a:r>
            <a:r>
              <a:rPr spc="-25" dirty="0"/>
              <a:t>Begin</a:t>
            </a:r>
            <a:r>
              <a:rPr spc="-80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170" dirty="0"/>
              <a:t>'CCA'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 Payload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0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0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calculated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average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mass</a:t>
            </a:r>
            <a:r>
              <a:rPr sz="2000" spc="-25" dirty="0">
                <a:latin typeface="Microsoft Sans Serif"/>
                <a:cs typeface="Microsoft Sans Serif"/>
              </a:rPr>
              <a:t> carried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by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version </a:t>
            </a:r>
            <a:r>
              <a:rPr sz="2000" dirty="0">
                <a:latin typeface="Microsoft Sans Serif"/>
                <a:cs typeface="Microsoft Sans Serif"/>
              </a:rPr>
              <a:t>F9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v1.1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Average</a:t>
            </a:r>
            <a:r>
              <a:rPr spc="-95" dirty="0"/>
              <a:t> </a:t>
            </a:r>
            <a:r>
              <a:rPr spc="-130" dirty="0"/>
              <a:t>Payload</a:t>
            </a:r>
            <a:r>
              <a:rPr spc="-70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70" dirty="0"/>
              <a:t> </a:t>
            </a:r>
            <a:r>
              <a:rPr spc="-20" dirty="0"/>
              <a:t>v1.1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use </a:t>
            </a:r>
            <a:r>
              <a:rPr sz="2000" dirty="0">
                <a:latin typeface="Microsoft Sans Serif"/>
                <a:cs typeface="Microsoft Sans Serif"/>
              </a:rPr>
              <a:t>the </a:t>
            </a:r>
            <a:r>
              <a:rPr sz="2000" spc="-60" dirty="0">
                <a:latin typeface="Microsoft Sans Serif"/>
                <a:cs typeface="Microsoft Sans Serif"/>
              </a:rPr>
              <a:t>min()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function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 find the </a:t>
            </a:r>
            <a:r>
              <a:rPr sz="2000" spc="-10" dirty="0">
                <a:latin typeface="Microsoft Sans Serif"/>
                <a:cs typeface="Microsoft Sans Serif"/>
              </a:rPr>
              <a:t>result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observed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dates</a:t>
            </a:r>
            <a:r>
              <a:rPr sz="2000" dirty="0">
                <a:latin typeface="Microsoft Sans Serif"/>
                <a:cs typeface="Microsoft Sans Serif"/>
              </a:rPr>
              <a:t> of</a:t>
            </a:r>
            <a:r>
              <a:rPr sz="2000" spc="2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first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outcome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on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ground </a:t>
            </a:r>
            <a:r>
              <a:rPr sz="2000" dirty="0">
                <a:latin typeface="Microsoft Sans Serif"/>
                <a:cs typeface="Microsoft Sans Serif"/>
              </a:rPr>
              <a:t>pad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was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22</a:t>
            </a:r>
            <a:r>
              <a:rPr sz="1950" baseline="25641" dirty="0">
                <a:latin typeface="Microsoft Sans Serif"/>
                <a:cs typeface="Microsoft Sans Serif"/>
              </a:rPr>
              <a:t>nd</a:t>
            </a:r>
            <a:r>
              <a:rPr sz="1950" spc="367" baseline="25641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December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30" dirty="0"/>
              <a:t> </a:t>
            </a:r>
            <a:r>
              <a:rPr spc="-175" dirty="0"/>
              <a:t>Successful</a:t>
            </a:r>
            <a:r>
              <a:rPr spc="-70" dirty="0"/>
              <a:t> </a:t>
            </a:r>
            <a:r>
              <a:rPr spc="-90" dirty="0"/>
              <a:t>Ground</a:t>
            </a:r>
            <a:r>
              <a:rPr spc="-100" dirty="0"/>
              <a:t> </a:t>
            </a:r>
            <a:r>
              <a:rPr spc="-45" dirty="0"/>
              <a:t>Landing</a:t>
            </a:r>
            <a:r>
              <a:rPr spc="-95" dirty="0"/>
              <a:t> </a:t>
            </a:r>
            <a:r>
              <a:rPr spc="-20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Machine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-50" dirty="0"/>
              <a:t> </a:t>
            </a:r>
            <a:r>
              <a:rPr spc="-16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06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used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925" b="1" spc="-337" baseline="1424" dirty="0">
                <a:latin typeface="Arial"/>
                <a:cs typeface="Arial"/>
              </a:rPr>
              <a:t>WHERE</a:t>
            </a:r>
            <a:r>
              <a:rPr sz="2925" b="1" spc="82" baseline="1424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dirty="0">
                <a:latin typeface="Microsoft Sans Serif"/>
                <a:cs typeface="Microsoft Sans Serif"/>
              </a:rPr>
              <a:t> to filter for </a:t>
            </a:r>
            <a:r>
              <a:rPr sz="2000" spc="-10" dirty="0">
                <a:latin typeface="Microsoft Sans Serif"/>
                <a:cs typeface="Microsoft Sans Serif"/>
              </a:rPr>
              <a:t>boosters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which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have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successfully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landed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on </a:t>
            </a:r>
            <a:r>
              <a:rPr sz="2000" dirty="0">
                <a:latin typeface="Microsoft Sans Serif"/>
                <a:cs typeface="Microsoft Sans Serif"/>
              </a:rPr>
              <a:t>drone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ship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and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applied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925" b="1" spc="-104" baseline="1424" dirty="0">
                <a:latin typeface="Arial"/>
                <a:cs typeface="Arial"/>
              </a:rPr>
              <a:t>AND</a:t>
            </a:r>
            <a:r>
              <a:rPr sz="2925" b="1" spc="-89" baseline="1424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condition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determine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landing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with </a:t>
            </a:r>
            <a:r>
              <a:rPr sz="2000" spc="-30" dirty="0">
                <a:latin typeface="Microsoft Sans Serif"/>
                <a:cs typeface="Microsoft Sans Serif"/>
              </a:rPr>
              <a:t>payload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mass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greater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4000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less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than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37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-50" dirty="0"/>
              <a:t> </a:t>
            </a:r>
            <a:r>
              <a:rPr sz="2500" spc="-20" dirty="0"/>
              <a:t>Drone</a:t>
            </a:r>
            <a:r>
              <a:rPr sz="2500" spc="-65" dirty="0"/>
              <a:t> </a:t>
            </a:r>
            <a:r>
              <a:rPr sz="2500" spc="-50" dirty="0"/>
              <a:t>Ship </a:t>
            </a:r>
            <a:r>
              <a:rPr sz="2500" spc="-25" dirty="0"/>
              <a:t>Landing</a:t>
            </a:r>
            <a:r>
              <a:rPr sz="2500" spc="-55" dirty="0"/>
              <a:t> </a:t>
            </a:r>
            <a:r>
              <a:rPr sz="2500" dirty="0"/>
              <a:t>with</a:t>
            </a:r>
            <a:r>
              <a:rPr sz="2500" spc="-60" dirty="0"/>
              <a:t> </a:t>
            </a:r>
            <a:r>
              <a:rPr sz="2500" spc="-85" dirty="0"/>
              <a:t>Payload</a:t>
            </a:r>
            <a:r>
              <a:rPr sz="2500" spc="-50" dirty="0"/>
              <a:t> </a:t>
            </a:r>
            <a:r>
              <a:rPr sz="2500" spc="-40" dirty="0"/>
              <a:t>between</a:t>
            </a:r>
            <a:r>
              <a:rPr sz="2500" spc="-60" dirty="0"/>
              <a:t> </a:t>
            </a:r>
            <a:r>
              <a:rPr sz="2500" spc="110" dirty="0"/>
              <a:t>4000</a:t>
            </a:r>
            <a:r>
              <a:rPr sz="2500" spc="-60" dirty="0"/>
              <a:t> </a:t>
            </a:r>
            <a:r>
              <a:rPr sz="2500" dirty="0"/>
              <a:t>and</a:t>
            </a:r>
            <a:r>
              <a:rPr sz="2500" spc="-50" dirty="0"/>
              <a:t> </a:t>
            </a:r>
            <a:r>
              <a:rPr sz="2500" spc="90" dirty="0"/>
              <a:t>6000</a:t>
            </a:r>
            <a:endParaRPr sz="2500"/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used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wildcard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like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‘%’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to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filter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925" b="1" spc="-337" baseline="1424" dirty="0">
                <a:latin typeface="Arial"/>
                <a:cs typeface="Arial"/>
              </a:rPr>
              <a:t>WHERE</a:t>
            </a:r>
            <a:r>
              <a:rPr sz="2925" b="1" spc="82" baseline="1424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MissionOutcome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was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585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9885" algn="l"/>
              </a:tabLst>
            </a:pPr>
            <a:r>
              <a:rPr sz="3100" spc="-65" dirty="0"/>
              <a:t>Total</a:t>
            </a:r>
            <a:r>
              <a:rPr sz="3100" spc="-100" dirty="0"/>
              <a:t> </a:t>
            </a:r>
            <a:r>
              <a:rPr sz="3100" spc="-75" dirty="0"/>
              <a:t>Number</a:t>
            </a:r>
            <a:r>
              <a:rPr sz="3100" spc="-105" dirty="0"/>
              <a:t> </a:t>
            </a:r>
            <a:r>
              <a:rPr sz="3100" spc="-25" dirty="0"/>
              <a:t>of</a:t>
            </a:r>
            <a:r>
              <a:rPr sz="3100" dirty="0"/>
              <a:t>	</a:t>
            </a:r>
            <a:r>
              <a:rPr sz="3100" spc="-145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70" dirty="0"/>
              <a:t> </a:t>
            </a:r>
            <a:r>
              <a:rPr sz="3100" spc="-60" dirty="0"/>
              <a:t>Failure</a:t>
            </a:r>
            <a:r>
              <a:rPr sz="3100" spc="-120" dirty="0"/>
              <a:t> </a:t>
            </a:r>
            <a:r>
              <a:rPr sz="3100" spc="-50" dirty="0"/>
              <a:t>Mission</a:t>
            </a:r>
            <a:r>
              <a:rPr sz="3100" spc="-114" dirty="0"/>
              <a:t> </a:t>
            </a:r>
            <a:r>
              <a:rPr sz="3100" spc="-80" dirty="0"/>
              <a:t>Outcomes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determined the </a:t>
            </a:r>
            <a:r>
              <a:rPr sz="2000" dirty="0">
                <a:latin typeface="Microsoft Sans Serif"/>
                <a:cs typeface="Microsoft Sans Serif"/>
              </a:rPr>
              <a:t>booster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have </a:t>
            </a:r>
            <a:r>
              <a:rPr sz="2000" spc="-25" dirty="0">
                <a:latin typeface="Microsoft Sans Serif"/>
                <a:cs typeface="Microsoft Sans Serif"/>
              </a:rPr>
              <a:t>carried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35" dirty="0">
                <a:latin typeface="Microsoft Sans Serif"/>
                <a:cs typeface="Microsoft Sans Serif"/>
              </a:rPr>
              <a:t>payload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using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a </a:t>
            </a:r>
            <a:r>
              <a:rPr sz="2000" spc="-30" dirty="0">
                <a:latin typeface="Microsoft Sans Serif"/>
                <a:cs typeface="Microsoft Sans Serif"/>
              </a:rPr>
              <a:t>subquery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in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337" baseline="1424" dirty="0">
                <a:latin typeface="Arial"/>
                <a:cs typeface="Arial"/>
              </a:rPr>
              <a:t>WHERE</a:t>
            </a:r>
            <a:r>
              <a:rPr sz="2925" b="1" spc="82" baseline="1424" dirty="0">
                <a:latin typeface="Arial"/>
                <a:cs typeface="Arial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clause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and </a:t>
            </a:r>
            <a:r>
              <a:rPr sz="2000" dirty="0">
                <a:latin typeface="Microsoft Sans Serif"/>
                <a:cs typeface="Microsoft Sans Serif"/>
              </a:rPr>
              <a:t>the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165" baseline="1424" dirty="0">
                <a:latin typeface="Arial"/>
                <a:cs typeface="Arial"/>
              </a:rPr>
              <a:t>MAX()</a:t>
            </a:r>
            <a:r>
              <a:rPr sz="2925" b="1" spc="-37" baseline="1424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Boosters</a:t>
            </a:r>
            <a:r>
              <a:rPr spc="-145" dirty="0"/>
              <a:t> </a:t>
            </a:r>
            <a:r>
              <a:rPr spc="-90" dirty="0"/>
              <a:t>Carried</a:t>
            </a:r>
            <a:r>
              <a:rPr spc="-120" dirty="0"/>
              <a:t> </a:t>
            </a:r>
            <a:r>
              <a:rPr spc="-140" dirty="0"/>
              <a:t>Maximum</a:t>
            </a:r>
            <a:r>
              <a:rPr spc="-110" dirty="0"/>
              <a:t> </a:t>
            </a:r>
            <a:r>
              <a:rPr spc="-10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337" baseline="1424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925" b="1" spc="82" baseline="142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262" baseline="1424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60" baseline="1424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25" dirty="0"/>
              <a:t>Launch</a:t>
            </a:r>
            <a:r>
              <a:rPr spc="10" dirty="0"/>
              <a:t> </a:t>
            </a:r>
            <a:r>
              <a:rPr spc="-165" dirty="0"/>
              <a:t>Records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095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04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selected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outcomes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750" b="1" spc="-35" dirty="0">
                <a:latin typeface="Trebuchet MS"/>
                <a:cs typeface="Trebuchet MS"/>
              </a:rPr>
              <a:t>COUNT</a:t>
            </a:r>
            <a:r>
              <a:rPr sz="1750" b="1" spc="-70" dirty="0">
                <a:latin typeface="Trebuchet MS"/>
                <a:cs typeface="Trebuchet MS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45" dirty="0">
                <a:latin typeface="Microsoft Sans Serif"/>
                <a:cs typeface="Microsoft Sans Serif"/>
              </a:rPr>
              <a:t>used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750" b="1" spc="-30" dirty="0">
                <a:latin typeface="Trebuchet MS"/>
                <a:cs typeface="Trebuchet MS"/>
              </a:rPr>
              <a:t>WHERE</a:t>
            </a:r>
            <a:r>
              <a:rPr sz="1750" b="1" spc="-7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to</a:t>
            </a:r>
            <a:r>
              <a:rPr sz="1800" spc="5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outcomes </a:t>
            </a:r>
            <a:r>
              <a:rPr sz="1750" b="1" spc="-35" dirty="0">
                <a:latin typeface="Trebuchet MS"/>
                <a:cs typeface="Trebuchet MS"/>
              </a:rPr>
              <a:t>BETWEEN</a:t>
            </a:r>
            <a:r>
              <a:rPr sz="1750" b="1" spc="-30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2010-</a:t>
            </a:r>
            <a:r>
              <a:rPr sz="1800" spc="50" dirty="0">
                <a:latin typeface="Microsoft Sans Serif"/>
                <a:cs typeface="Microsoft Sans Serif"/>
              </a:rPr>
              <a:t>06-</a:t>
            </a:r>
            <a:r>
              <a:rPr sz="1800" spc="80" dirty="0">
                <a:latin typeface="Microsoft Sans Serif"/>
                <a:cs typeface="Microsoft Sans Serif"/>
              </a:rPr>
              <a:t>04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60" dirty="0">
                <a:latin typeface="Microsoft Sans Serif"/>
                <a:cs typeface="Microsoft Sans Serif"/>
              </a:rPr>
              <a:t>2010-</a:t>
            </a:r>
            <a:r>
              <a:rPr sz="1800" spc="50" dirty="0">
                <a:latin typeface="Microsoft Sans Serif"/>
                <a:cs typeface="Microsoft Sans Serif"/>
              </a:rPr>
              <a:t>03-</a:t>
            </a:r>
            <a:r>
              <a:rPr sz="1800" spc="-25" dirty="0">
                <a:latin typeface="Microsoft Sans Serif"/>
                <a:cs typeface="Microsoft Sans Serif"/>
              </a:rPr>
              <a:t>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04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applied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750" b="1" spc="-25" dirty="0">
                <a:latin typeface="Trebuchet MS"/>
                <a:cs typeface="Trebuchet MS"/>
              </a:rPr>
              <a:t>GROUP</a:t>
            </a:r>
            <a:r>
              <a:rPr sz="1750" b="1" spc="-60" dirty="0">
                <a:latin typeface="Trebuchet MS"/>
                <a:cs typeface="Trebuchet MS"/>
              </a:rPr>
              <a:t> </a:t>
            </a:r>
            <a:r>
              <a:rPr sz="1750" b="1" spc="-25" dirty="0">
                <a:latin typeface="Trebuchet MS"/>
                <a:cs typeface="Trebuchet MS"/>
              </a:rPr>
              <a:t>BY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group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latin typeface="Microsoft Sans Serif"/>
                <a:cs typeface="Microsoft Sans Serif"/>
              </a:rPr>
              <a:t>outcomes </a:t>
            </a:r>
            <a:r>
              <a:rPr sz="1800" dirty="0">
                <a:latin typeface="Microsoft Sans Serif"/>
                <a:cs typeface="Microsoft Sans Serif"/>
              </a:rPr>
              <a:t>and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750" b="1" dirty="0">
                <a:latin typeface="Trebuchet MS"/>
                <a:cs typeface="Trebuchet MS"/>
              </a:rPr>
              <a:t>ORDER</a:t>
            </a:r>
            <a:r>
              <a:rPr sz="1750" b="1" spc="-75" dirty="0">
                <a:latin typeface="Trebuchet MS"/>
                <a:cs typeface="Trebuchet MS"/>
              </a:rPr>
              <a:t> </a:t>
            </a:r>
            <a:r>
              <a:rPr sz="1750" b="1" spc="-25" dirty="0">
                <a:latin typeface="Trebuchet MS"/>
                <a:cs typeface="Trebuchet MS"/>
              </a:rPr>
              <a:t>BY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order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grouped landing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in </a:t>
            </a:r>
            <a:r>
              <a:rPr sz="1800" spc="-45" dirty="0">
                <a:latin typeface="Microsoft Sans Serif"/>
                <a:cs typeface="Microsoft Sans Serif"/>
              </a:rPr>
              <a:t>descending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0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0" dirty="0"/>
              <a:t>Rank</a:t>
            </a:r>
            <a:r>
              <a:rPr sz="2800" spc="-40" dirty="0"/>
              <a:t> </a:t>
            </a:r>
            <a:r>
              <a:rPr sz="2800" spc="-35" dirty="0"/>
              <a:t>Landing</a:t>
            </a:r>
            <a:r>
              <a:rPr sz="2800" spc="-50" dirty="0"/>
              <a:t> </a:t>
            </a:r>
            <a:r>
              <a:rPr sz="2800" spc="-100" dirty="0"/>
              <a:t>Outcomes</a:t>
            </a:r>
            <a:r>
              <a:rPr sz="2800" spc="-45" dirty="0"/>
              <a:t> </a:t>
            </a:r>
            <a:r>
              <a:rPr sz="2800" spc="-85" dirty="0"/>
              <a:t>Between</a:t>
            </a:r>
            <a:r>
              <a:rPr sz="2800" spc="-45" dirty="0"/>
              <a:t> </a:t>
            </a:r>
            <a:r>
              <a:rPr sz="2800" spc="95" dirty="0"/>
              <a:t>2010-</a:t>
            </a:r>
            <a:r>
              <a:rPr sz="2800" spc="75" dirty="0"/>
              <a:t>06-</a:t>
            </a:r>
            <a:r>
              <a:rPr sz="2800" spc="120" dirty="0"/>
              <a:t>04</a:t>
            </a:r>
            <a:r>
              <a:rPr sz="2800" spc="-50" dirty="0"/>
              <a:t> </a:t>
            </a:r>
            <a:r>
              <a:rPr sz="2800" dirty="0"/>
              <a:t>and</a:t>
            </a:r>
            <a:r>
              <a:rPr sz="2800" spc="-45" dirty="0"/>
              <a:t> </a:t>
            </a:r>
            <a:r>
              <a:rPr sz="2800" spc="90" dirty="0"/>
              <a:t>2017-</a:t>
            </a:r>
            <a:r>
              <a:rPr sz="2800" spc="75" dirty="0"/>
              <a:t>03-</a:t>
            </a:r>
            <a:r>
              <a:rPr sz="2800" spc="95" dirty="0"/>
              <a:t>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80210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SpaceX </a:t>
            </a:r>
            <a:r>
              <a:rPr sz="2000" dirty="0">
                <a:latin typeface="Calibri"/>
                <a:cs typeface="Calibri"/>
              </a:rPr>
              <a:t>launch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sites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are </a:t>
            </a:r>
            <a:r>
              <a:rPr sz="2000" dirty="0">
                <a:latin typeface="Calibri"/>
                <a:cs typeface="Calibri"/>
              </a:rPr>
              <a:t>located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United 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40" dirty="0"/>
              <a:t>Location</a:t>
            </a:r>
            <a:r>
              <a:rPr spc="-200" dirty="0"/>
              <a:t> </a:t>
            </a:r>
            <a:r>
              <a:rPr spc="-25" dirty="0"/>
              <a:t>of</a:t>
            </a:r>
            <a:r>
              <a:rPr dirty="0"/>
              <a:t>	all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125" dirty="0"/>
              <a:t>Launch</a:t>
            </a:r>
            <a:r>
              <a:rPr spc="-70" dirty="0"/>
              <a:t> </a:t>
            </a:r>
            <a:r>
              <a:rPr spc="-114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03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Markers </a:t>
            </a:r>
            <a:r>
              <a:rPr spc="-40" dirty="0"/>
              <a:t>showing</a:t>
            </a:r>
            <a:r>
              <a:rPr spc="-105" dirty="0"/>
              <a:t> </a:t>
            </a:r>
            <a:r>
              <a:rPr spc="-80" dirty="0"/>
              <a:t>launch</a:t>
            </a:r>
            <a:r>
              <a:rPr spc="-110" dirty="0"/>
              <a:t> </a:t>
            </a:r>
            <a:r>
              <a:rPr spc="-40" dirty="0"/>
              <a:t>sites</a:t>
            </a:r>
            <a:r>
              <a:rPr spc="-100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dirty="0"/>
              <a:t>color</a:t>
            </a:r>
            <a:r>
              <a:rPr spc="-105" dirty="0"/>
              <a:t> </a:t>
            </a:r>
            <a:r>
              <a:rPr spc="-10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Launch</a:t>
            </a:r>
            <a:r>
              <a:rPr spc="-50" dirty="0"/>
              <a:t> </a:t>
            </a:r>
            <a:r>
              <a:rPr spc="-105" dirty="0"/>
              <a:t>Sites</a:t>
            </a:r>
            <a:r>
              <a:rPr spc="-45" dirty="0"/>
              <a:t> </a:t>
            </a:r>
            <a:r>
              <a:rPr spc="-100" dirty="0"/>
              <a:t>Distance</a:t>
            </a:r>
            <a:r>
              <a:rPr spc="-50" dirty="0"/>
              <a:t> </a:t>
            </a:r>
            <a:r>
              <a:rPr spc="60" dirty="0"/>
              <a:t>to</a:t>
            </a:r>
            <a:r>
              <a:rPr spc="-50" dirty="0"/>
              <a:t> </a:t>
            </a:r>
            <a:r>
              <a:rPr spc="-100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38</a:t>
            </a:fld>
            <a:endParaRPr spc="4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who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</a:t>
            </a:r>
            <a:r>
              <a:rPr sz="22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dollars;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crucial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22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launch.</a:t>
            </a:r>
            <a:endParaRPr sz="22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condition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probability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The</a:t>
            </a:r>
            <a:r>
              <a:rPr spc="5" dirty="0"/>
              <a:t> </a:t>
            </a:r>
            <a:r>
              <a:rPr spc="-195" dirty="0"/>
              <a:t>success</a:t>
            </a:r>
            <a:r>
              <a:rPr spc="-50" dirty="0"/>
              <a:t> </a:t>
            </a:r>
            <a:r>
              <a:rPr spc="-105" dirty="0"/>
              <a:t>percentage</a:t>
            </a:r>
            <a:r>
              <a:rPr spc="-55" dirty="0"/>
              <a:t> </a:t>
            </a:r>
            <a:r>
              <a:rPr dirty="0"/>
              <a:t>by</a:t>
            </a:r>
            <a:r>
              <a:rPr spc="-30" dirty="0"/>
              <a:t> </a:t>
            </a:r>
            <a:r>
              <a:rPr spc="-155" dirty="0"/>
              <a:t>each</a:t>
            </a:r>
            <a:r>
              <a:rPr spc="-35" dirty="0"/>
              <a:t> </a:t>
            </a:r>
            <a:r>
              <a:rPr spc="-50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The</a:t>
            </a:r>
            <a:r>
              <a:rPr spc="5" dirty="0"/>
              <a:t> </a:t>
            </a:r>
            <a:r>
              <a:rPr spc="-20" dirty="0"/>
              <a:t>highest</a:t>
            </a:r>
            <a:r>
              <a:rPr spc="-145" dirty="0"/>
              <a:t> </a:t>
            </a:r>
            <a:r>
              <a:rPr spc="-114" dirty="0"/>
              <a:t>launch-</a:t>
            </a:r>
            <a:r>
              <a:rPr spc="-195" dirty="0"/>
              <a:t>success</a:t>
            </a:r>
            <a:r>
              <a:rPr spc="-5" dirty="0"/>
              <a:t> </a:t>
            </a:r>
            <a:r>
              <a:rPr dirty="0"/>
              <a:t>ratio: </a:t>
            </a:r>
            <a:r>
              <a:rPr spc="-470" dirty="0"/>
              <a:t>KSC</a:t>
            </a:r>
            <a:r>
              <a:rPr spc="135" dirty="0"/>
              <a:t> </a:t>
            </a:r>
            <a:r>
              <a:rPr spc="-270" dirty="0"/>
              <a:t>LC-</a:t>
            </a:r>
            <a:r>
              <a:rPr spc="-2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Payload</a:t>
            </a:r>
            <a:r>
              <a:rPr spc="-120" dirty="0"/>
              <a:t> </a:t>
            </a:r>
            <a:r>
              <a:rPr dirty="0"/>
              <a:t>vs</a:t>
            </a:r>
            <a:r>
              <a:rPr spc="-170" dirty="0"/>
              <a:t> </a:t>
            </a:r>
            <a:r>
              <a:rPr spc="-125" dirty="0"/>
              <a:t>Launch </a:t>
            </a:r>
            <a:r>
              <a:rPr spc="-110" dirty="0"/>
              <a:t>Outcome</a:t>
            </a:r>
            <a:r>
              <a:rPr spc="-135" dirty="0"/>
              <a:t> </a:t>
            </a:r>
            <a:r>
              <a:rPr spc="-85" dirty="0"/>
              <a:t>Scatter</a:t>
            </a:r>
            <a:r>
              <a:rPr spc="-135" dirty="0"/>
              <a:t> </a:t>
            </a:r>
            <a:r>
              <a:rPr spc="-20" dirty="0"/>
              <a:t>Plot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7695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dirty="0">
                <a:latin typeface="Calibri"/>
                <a:cs typeface="Calibri"/>
              </a:rPr>
              <a:t>We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weighted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payload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higher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heavy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weighted 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42</a:t>
            </a:fld>
            <a:endParaRPr spc="4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Algorithm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-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20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Confusion </a:t>
            </a:r>
            <a:r>
              <a:rPr spc="-4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 in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 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75" dirty="0">
                <a:latin typeface="Microsoft Sans Serif"/>
                <a:cs typeface="Microsoft Sans Serif"/>
              </a:rPr>
              <a:t>SSO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orbit</a:t>
            </a:r>
            <a:r>
              <a:rPr sz="2200" spc="-114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have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most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</a:t>
            </a:r>
            <a:r>
              <a:rPr sz="2200" spc="-1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rate;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75" dirty="0">
                <a:latin typeface="Microsoft Sans Serif"/>
                <a:cs typeface="Microsoft Sans Serif"/>
              </a:rPr>
              <a:t>100%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and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more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than</a:t>
            </a:r>
            <a:r>
              <a:rPr sz="2200" spc="-20" dirty="0">
                <a:latin typeface="Microsoft Sans Serif"/>
                <a:cs typeface="Microsoft Sans Serif"/>
              </a:rPr>
              <a:t> </a:t>
            </a:r>
            <a:r>
              <a:rPr sz="2200" spc="95" dirty="0">
                <a:latin typeface="Microsoft Sans Serif"/>
                <a:cs typeface="Microsoft Sans Serif"/>
              </a:rPr>
              <a:t>1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45" dirty="0"/>
              <a:t>46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-10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-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-11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65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hot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-3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 </a:t>
            </a:r>
            <a:r>
              <a:rPr sz="1900" spc="-1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6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dirty="0">
                <a:latin typeface="Calibri"/>
                <a:cs typeface="Calibri"/>
              </a:rPr>
              <a:t>Data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collection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gathering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measuring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targeted </a:t>
            </a:r>
            <a:r>
              <a:rPr sz="2400" dirty="0">
                <a:latin typeface="Calibri"/>
                <a:cs typeface="Calibri"/>
              </a:rPr>
              <a:t>variables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established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system,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enables</a:t>
            </a:r>
            <a:r>
              <a:rPr sz="2400" spc="4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4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answer</a:t>
            </a:r>
            <a:r>
              <a:rPr sz="2400" spc="409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relevant </a:t>
            </a:r>
            <a:r>
              <a:rPr sz="2400" dirty="0">
                <a:latin typeface="Calibri"/>
                <a:cs typeface="Calibri"/>
              </a:rPr>
              <a:t>questions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evaluate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outcomes.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mentioned,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dataset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was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collected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REST </a:t>
            </a:r>
            <a:r>
              <a:rPr sz="2400" dirty="0">
                <a:latin typeface="Calibri"/>
                <a:cs typeface="Calibri"/>
              </a:rPr>
              <a:t>API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Web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Scrapping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240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REST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API,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started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request.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Then,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decoded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dirty="0">
                <a:latin typeface="Calibri"/>
                <a:cs typeface="Calibri"/>
              </a:rPr>
              <a:t>content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Json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turn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pandas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dataframe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json_normalize().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We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checked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missing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whatever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dirty="0">
                <a:latin typeface="Calibri"/>
                <a:cs typeface="Calibri"/>
              </a:rPr>
              <a:t>For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web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scrapping,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use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BeautifulSoup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extract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launch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records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table,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parse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table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convert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4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pandas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dataframe</a:t>
            </a:r>
            <a:r>
              <a:rPr sz="2400" spc="4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4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further 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0" dirty="0"/>
              <a:t>7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185" dirty="0"/>
              <a:t> </a:t>
            </a:r>
            <a:r>
              <a:rPr spc="-75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65" dirty="0"/>
              <a:t> </a:t>
            </a:r>
            <a:r>
              <a:rPr spc="-60" dirty="0"/>
              <a:t>Collection</a:t>
            </a:r>
            <a:r>
              <a:rPr spc="-20" dirty="0"/>
              <a:t> </a:t>
            </a:r>
            <a:r>
              <a:rPr spc="760" dirty="0"/>
              <a:t>–</a:t>
            </a:r>
            <a:r>
              <a:rPr spc="-20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120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10"/>
              </a:spcBef>
            </a:pPr>
            <a:endParaRPr sz="1700">
              <a:latin typeface="Calibri"/>
              <a:cs typeface="Calibri"/>
            </a:endParaRPr>
          </a:p>
          <a:p>
            <a:pPr marL="12065" marR="5080" algn="ctr">
              <a:lnSpc>
                <a:spcPts val="1900"/>
              </a:lnSpc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7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filling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20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</a:t>
            </a:r>
            <a:r>
              <a:rPr spc="-80" dirty="0"/>
              <a:t> </a:t>
            </a:r>
            <a:r>
              <a:rPr spc="-60" dirty="0"/>
              <a:t>Collection</a:t>
            </a:r>
            <a:r>
              <a:rPr spc="-80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90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115" indent="-635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2000">
              <a:latin typeface="Calibri"/>
              <a:cs typeface="Calibri"/>
            </a:endParaRPr>
          </a:p>
          <a:p>
            <a:pPr marL="110489" marR="102870" indent="-635" algn="ctr">
              <a:lnSpc>
                <a:spcPts val="221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200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2256</Words>
  <Application>Microsoft Office PowerPoint</Application>
  <PresentationFormat>Widescreen</PresentationFormat>
  <Paragraphs>234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Launch Site Names Begin with 'CCA'</vt:lpstr>
      <vt:lpstr>PowerPoint Presentation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Payload vs Launch Outcome Scatter Plot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adam gaszczczynski</dc:creator>
  <cp:lastModifiedBy>adam gaszczczynski</cp:lastModifiedBy>
  <cp:revision>1</cp:revision>
  <dcterms:created xsi:type="dcterms:W3CDTF">2025-06-13T09:57:46Z</dcterms:created>
  <dcterms:modified xsi:type="dcterms:W3CDTF">2025-06-13T10:01:02Z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2025-06-13T00:00:00Z</vt:filetime>
  </property>
  <property fmtid="{D5CDD505-2E9C-101B-9397-08002B2CF9AE}" pid="4" name="Producer">
    <vt:lpwstr>iLovePDF</vt:lpwstr>
  </property>
</Properties>
</file>